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Score</c:v>
                </c:pt>
              </c:strCache>
            </c:strRef>
          </c:tx>
          <c:dPt>
            <c:idx val="0"/>
            <c:spPr>
              <a:solidFill>
                <a:srgbClr val="1A7F86"/>
              </a:solidFill>
              <a:ln>
                <a:noFill/>
              </a:ln>
            </c:spPr>
          </c:dPt>
          <c:dPt>
            <c:idx val="1"/>
            <c:spPr>
              <a:solidFill>
                <a:srgbClr val="2A4566"/>
              </a:solidFill>
              <a:ln>
                <a:noFill/>
              </a:ln>
            </c:spPr>
          </c:dPt>
          <c:cat>
            <c:strRef>
              <c:f>Sheet1!$A$2:$A$3</c:f>
              <c:strCache>
                <c:ptCount val="2"/>
                <c:pt idx="0">
                  <c:v>score</c:v>
                </c:pt>
                <c:pt idx="1">
                  <c:v>rest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4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Score</c:v>
                </c:pt>
              </c:strCache>
            </c:strRef>
          </c:tx>
          <c:dPt>
            <c:idx val="0"/>
            <c:spPr>
              <a:solidFill>
                <a:srgbClr val="1A7F86"/>
              </a:solidFill>
              <a:ln>
                <a:noFill/>
              </a:ln>
            </c:spPr>
          </c:dPt>
          <c:dPt>
            <c:idx val="1"/>
            <c:spPr>
              <a:solidFill>
                <a:srgbClr val="2A4566"/>
              </a:solidFill>
              <a:ln>
                <a:noFill/>
              </a:ln>
            </c:spPr>
          </c:dPt>
          <c:cat>
            <c:strRef>
              <c:f>Sheet1!$A$2:$A$3</c:f>
              <c:strCache>
                <c:ptCount val="2"/>
                <c:pt idx="0">
                  <c:v>score</c:v>
                </c:pt>
                <c:pt idx="1">
                  <c:v>rest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4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Cover. Replace every [Token] or run fill_template.py with a prospects CSV. The ring is a native doughnut chart: right-click &gt; Edit Data, or let the script set it from [Score].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slide to export as a PNG and paste into the first email (File &gt; Export &gt; PNG, or the export script). Bars: green 75+, amber 50-74, red under 50. fill_template.py sets widths and colours from the scores.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finding, one cost, one fix. Lead with the money; keep the detail to two lines. Put the audit screenshot in the dashed box.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Impact / effort pills are coloured by fill_template.py: High = red (impact) or navy (effort), Medium = amber, Low = green / teal.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each step to one outcome-led sentence. The plan should feel small and safe to say yes 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ask only. Put a QR for the booking link in the white square for PDF/image versions.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A7F86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5486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8FB8BC"/>
                </a:solidFill>
                <a:latin typeface="Calibri"/>
              </a:rPr>
              <a:t>[Your company]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65836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8FB8BC"/>
                </a:solidFill>
                <a:latin typeface="Calibri"/>
              </a:rPr>
              <a:t>WEBSITE GROWTH AUDIT · PREPARED FOR</a:t>
            </a:r>
          </a:p>
        </p:txBody>
      </p:sp>
      <p:sp>
        <p:nvSpPr>
          <p:cNvPr id="5" name="title"/>
          <p:cNvSpPr txBox="1"/>
          <p:nvPr/>
        </p:nvSpPr>
        <p:spPr>
          <a:xfrm>
            <a:off x="731520" y="2148840"/>
            <a:ext cx="676656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Calibri"/>
              </a:rPr>
              <a:t>[Prospect name]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3200400"/>
            <a:ext cx="822960" cy="64008"/>
          </a:xfrm>
          <a:prstGeom prst="rect">
            <a:avLst/>
          </a:prstGeom>
          <a:solidFill>
            <a:srgbClr val="1A7F86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3474720"/>
            <a:ext cx="640080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0">
                <a:solidFill>
                  <a:srgbClr val="C9D3DF"/>
                </a:solidFill>
                <a:latin typeface="Calibri"/>
              </a:rPr>
              <a:t>We found </a:t>
            </a:r>
            <a:r>
              <a:rPr sz="1800" b="1" i="0">
                <a:solidFill>
                  <a:srgbClr val="FFFFFF"/>
                </a:solidFill>
                <a:latin typeface="Calibri"/>
              </a:rPr>
              <a:t>[Issues found]</a:t>
            </a:r>
            <a:r>
              <a:rPr sz="1800" b="0" i="0">
                <a:solidFill>
                  <a:srgbClr val="C9D3DF"/>
                </a:solidFill>
                <a:latin typeface="Calibri"/>
              </a:rPr>
              <a:t> issues costing an estimated </a:t>
            </a:r>
            <a:r>
              <a:rPr sz="1800" b="1" i="0">
                <a:solidFill>
                  <a:srgbClr val="FFFFFF"/>
                </a:solidFill>
                <a:latin typeface="Calibri"/>
              </a:rPr>
              <a:t>[Monthly cost]</a:t>
            </a:r>
            <a:r>
              <a:rPr sz="1800" b="0" i="0">
                <a:solidFill>
                  <a:srgbClr val="C9D3DF"/>
                </a:solidFill>
                <a:latin typeface="Calibri"/>
              </a:rPr>
              <a:t> a month in lost enquiries. Here are the ones worth fixing first.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074920"/>
            <a:ext cx="6400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9FB0C3"/>
                </a:solidFill>
                <a:latin typeface="Calibri"/>
              </a:rPr>
              <a:t>For </a:t>
            </a:r>
            <a:r>
              <a:rPr sz="1300" b="0" i="0">
                <a:solidFill>
                  <a:srgbClr val="9FB0C3"/>
                </a:solidFill>
                <a:latin typeface="Calibri"/>
              </a:rPr>
              <a:t>[Contact name]</a:t>
            </a:r>
            <a:r>
              <a:rPr sz="1300" b="0" i="0">
                <a:solidFill>
                  <a:srgbClr val="9FB0C3"/>
                </a:solidFill>
                <a:latin typeface="Calibri"/>
              </a:rPr>
              <a:t>  ·  </a:t>
            </a:r>
            <a:r>
              <a:rPr sz="1300" b="0" i="0">
                <a:solidFill>
                  <a:srgbClr val="9FB0C3"/>
                </a:solidFill>
                <a:latin typeface="Calibri"/>
              </a:rPr>
              <a:t>[Prospect website]</a:t>
            </a:r>
            <a:r>
              <a:rPr sz="1300" b="0" i="0">
                <a:solidFill>
                  <a:srgbClr val="9FB0C3"/>
                </a:solidFill>
                <a:latin typeface="Calibri"/>
              </a:rPr>
              <a:t>  ·  </a:t>
            </a:r>
            <a:r>
              <a:rPr sz="1300" b="0" i="0">
                <a:solidFill>
                  <a:srgbClr val="9FB0C3"/>
                </a:solidFill>
                <a:latin typeface="Calibri"/>
              </a:rPr>
              <a:t>[Audit date]</a:t>
            </a:r>
          </a:p>
        </p:txBody>
      </p:sp>
      <p:graphicFrame>
        <p:nvGraphicFramePr>
          <p:cNvPr id="9" name="gauge"/>
          <p:cNvGraphicFramePr>
            <a:graphicFrameLocks noGrp="1"/>
          </p:cNvGraphicFramePr>
          <p:nvPr/>
        </p:nvGraphicFramePr>
        <p:xfrm>
          <a:off x="8092440" y="1417320"/>
          <a:ext cx="3291840" cy="32918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092440" y="2651760"/>
            <a:ext cx="3291840" cy="7315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4400" b="1" i="0">
                <a:solidFill>
                  <a:srgbClr val="FFFFFF"/>
                </a:solidFill>
                <a:latin typeface="Calibri"/>
              </a:rPr>
              <a:t>[Score]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440" y="484632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1" i="0">
                <a:solidFill>
                  <a:srgbClr val="8FB8BC"/>
                </a:solidFill>
                <a:latin typeface="Calibri"/>
              </a:rPr>
              <a:t>OVERALL SCORE OUT OF 100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446520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8EA2B8"/>
                </a:solidFill>
                <a:latin typeface="Calibri"/>
              </a:rPr>
              <a:t>[Your company]</a:t>
            </a:r>
            <a:r>
              <a:rPr sz="900" b="0" i="0">
                <a:solidFill>
                  <a:srgbClr val="8EA2B8"/>
                </a:solidFill>
                <a:latin typeface="Calibri"/>
              </a:rPr>
              <a:t> · Audit snapshot for </a:t>
            </a:r>
            <a:r>
              <a:rPr sz="900" b="0" i="0">
                <a:solidFill>
                  <a:srgbClr val="8EA2B8"/>
                </a:solidFill>
                <a:latin typeface="Calibri"/>
              </a:rPr>
              <a:t>[Prospect name]</a:t>
            </a:r>
            <a:r>
              <a:rPr sz="900" b="0" i="0">
                <a:solidFill>
                  <a:srgbClr val="8EA2B8"/>
                </a:solidFill>
                <a:latin typeface="Calibri"/>
              </a:rPr>
              <a:t> · </a:t>
            </a:r>
            <a:r>
              <a:rPr sz="900" b="0" i="0">
                <a:solidFill>
                  <a:srgbClr val="8EA2B8"/>
                </a:solidFill>
                <a:latin typeface="Calibri"/>
              </a:rPr>
              <a:t>[Audit date]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85855" y="6446520"/>
            <a:ext cx="457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8EA2B8"/>
                </a:solidFill>
                <a:latin typeface="Calibri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457200" cy="54864"/>
          </a:xfrm>
          <a:prstGeom prst="rect">
            <a:avLst/>
          </a:prstGeom>
          <a:solidFill>
            <a:srgbClr val="1A7F86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A7F86"/>
                </a:solidFill>
                <a:latin typeface="Calibri"/>
              </a:rPr>
              <a:t>AUDIT SNAPSHOT · SEND AS IMAGE IN EMAIL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32688"/>
            <a:ext cx="10972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700" b="1" i="0">
                <a:solidFill>
                  <a:srgbClr val="0B2545"/>
                </a:solidFill>
                <a:latin typeface="Calibri"/>
              </a:rPr>
              <a:t>Where </a:t>
            </a:r>
            <a:r>
              <a:rPr sz="2700" b="1" i="0">
                <a:solidFill>
                  <a:srgbClr val="0B2545"/>
                </a:solidFill>
                <a:latin typeface="Calibri"/>
              </a:rPr>
              <a:t>[Prospect name]</a:t>
            </a:r>
            <a:r>
              <a:rPr sz="2700" b="1" i="0">
                <a:solidFill>
                  <a:srgbClr val="0B2545"/>
                </a:solidFill>
                <a:latin typeface="Calibri"/>
              </a:rPr>
              <a:t> is losing enquiries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5B6776"/>
                </a:solidFill>
                <a:latin typeface="Calibri"/>
              </a:rPr>
              <a:t>[Your company]</a:t>
            </a:r>
            <a:r>
              <a:rPr sz="900" b="0" i="0">
                <a:solidFill>
                  <a:srgbClr val="5B6776"/>
                </a:solidFill>
                <a:latin typeface="Calibri"/>
              </a:rPr>
              <a:t> · Audit snapshot for </a:t>
            </a:r>
            <a:r>
              <a:rPr sz="900" b="0" i="0">
                <a:solidFill>
                  <a:srgbClr val="5B6776"/>
                </a:solidFill>
                <a:latin typeface="Calibri"/>
              </a:rPr>
              <a:t>[Prospect name]</a:t>
            </a:r>
            <a:r>
              <a:rPr sz="900" b="0" i="0">
                <a:solidFill>
                  <a:srgbClr val="5B6776"/>
                </a:solidFill>
                <a:latin typeface="Calibri"/>
              </a:rPr>
              <a:t> · </a:t>
            </a:r>
            <a:r>
              <a:rPr sz="900" b="0" i="0">
                <a:solidFill>
                  <a:srgbClr val="5B6776"/>
                </a:solidFill>
                <a:latin typeface="Calibri"/>
              </a:rPr>
              <a:t>[Audit date]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85855" y="6446520"/>
            <a:ext cx="457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5B6776"/>
                </a:solidFill>
                <a:latin typeface="Calibri"/>
              </a:rP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874519"/>
            <a:ext cx="3291840" cy="43434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graphicFrame>
        <p:nvGraphicFramePr>
          <p:cNvPr id="8" name="gauge"/>
          <p:cNvGraphicFramePr>
            <a:graphicFrameLocks noGrp="1"/>
          </p:cNvGraphicFramePr>
          <p:nvPr/>
        </p:nvGraphicFramePr>
        <p:xfrm>
          <a:off x="868680" y="2057400"/>
          <a:ext cx="2651760" cy="26517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68680" y="2971800"/>
            <a:ext cx="2651760" cy="6400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3400" b="1" i="0">
                <a:solidFill>
                  <a:srgbClr val="FFFFFF"/>
                </a:solidFill>
                <a:latin typeface="Calibri"/>
              </a:rPr>
              <a:t>[Score]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566160"/>
            <a:ext cx="2651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 i="0">
                <a:solidFill>
                  <a:srgbClr val="8FB8BC"/>
                </a:solidFill>
                <a:latin typeface="Calibri"/>
              </a:rPr>
              <a:t>OUT OF 100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846320"/>
            <a:ext cx="28346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0" i="0">
                <a:solidFill>
                  <a:srgbClr val="FFFFFF"/>
                </a:solidFill>
                <a:latin typeface="Calibri"/>
              </a:rPr>
              <a:t>≈ </a:t>
            </a:r>
            <a:r>
              <a:rPr sz="2000" b="1" i="0">
                <a:solidFill>
                  <a:srgbClr val="FFFFFF"/>
                </a:solidFill>
                <a:latin typeface="Calibri"/>
              </a:rPr>
              <a:t>[Monthly cost]</a:t>
            </a:r>
          </a:p>
          <a:p>
            <a:pPr algn="ctr"/>
            <a:r>
              <a:rPr sz="1100" b="0" i="0">
                <a:solidFill>
                  <a:srgbClr val="C9D3DF"/>
                </a:solidFill>
                <a:latin typeface="Calibri"/>
              </a:rPr>
              <a:t>estimated lost revenue a month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1920240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F2933"/>
                </a:solidFill>
                <a:latin typeface="Calibri"/>
              </a:rPr>
              <a:t>Speed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6240" y="2212848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5B6776"/>
                </a:solidFill>
                <a:latin typeface="Calibri"/>
              </a:rPr>
              <a:t>page load on mobile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675120" y="2029968"/>
            <a:ext cx="3657600" cy="310896"/>
          </a:xfrm>
          <a:prstGeom prst="roundRect">
            <a:avLst>
              <a:gd name="adj" fmla="val 50000"/>
            </a:avLst>
          </a:prstGeom>
          <a:solidFill>
            <a:srgbClr val="EDF0F4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15" name="bar:Speed"/>
          <p:cNvSpPr/>
          <p:nvPr/>
        </p:nvSpPr>
        <p:spPr>
          <a:xfrm>
            <a:off x="6675120" y="2029968"/>
            <a:ext cx="1828800" cy="310896"/>
          </a:xfrm>
          <a:prstGeom prst="roundRect">
            <a:avLst>
              <a:gd name="adj" fmla="val 50000"/>
            </a:avLst>
          </a:prstGeom>
          <a:solidFill>
            <a:srgbClr val="D99A2B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469880" y="1975104"/>
            <a:ext cx="117043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800" b="1" i="0">
                <a:solidFill>
                  <a:srgbClr val="0B2545"/>
                </a:solidFill>
                <a:latin typeface="Calibri"/>
              </a:rPr>
              <a:t>[Speed]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06240" y="2770632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F2933"/>
                </a:solidFill>
                <a:latin typeface="Calibri"/>
              </a:rPr>
              <a:t>Search visibility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06240" y="3063240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5B6776"/>
                </a:solidFill>
                <a:latin typeface="Calibri"/>
              </a:rPr>
              <a:t>rankings &amp; indexing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75120" y="2880360"/>
            <a:ext cx="3657600" cy="310896"/>
          </a:xfrm>
          <a:prstGeom prst="roundRect">
            <a:avLst>
              <a:gd name="adj" fmla="val 50000"/>
            </a:avLst>
          </a:prstGeom>
          <a:solidFill>
            <a:srgbClr val="EDF0F4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20" name="bar:SEO"/>
          <p:cNvSpPr/>
          <p:nvPr/>
        </p:nvSpPr>
        <p:spPr>
          <a:xfrm>
            <a:off x="6675120" y="2880360"/>
            <a:ext cx="1828800" cy="310896"/>
          </a:xfrm>
          <a:prstGeom prst="roundRect">
            <a:avLst>
              <a:gd name="adj" fmla="val 50000"/>
            </a:avLst>
          </a:prstGeom>
          <a:solidFill>
            <a:srgbClr val="D99A2B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469880" y="2825496"/>
            <a:ext cx="117043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800" b="1" i="0">
                <a:solidFill>
                  <a:srgbClr val="0B2545"/>
                </a:solidFill>
                <a:latin typeface="Calibri"/>
              </a:rPr>
              <a:t>[SEO]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06240" y="3621024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F2933"/>
                </a:solidFill>
                <a:latin typeface="Calibri"/>
              </a:rPr>
              <a:t>Conversion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06240" y="3913632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5B6776"/>
                </a:solidFill>
                <a:latin typeface="Calibri"/>
              </a:rPr>
              <a:t>forms, calls, bookings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675120" y="3730752"/>
            <a:ext cx="3657600" cy="310896"/>
          </a:xfrm>
          <a:prstGeom prst="roundRect">
            <a:avLst>
              <a:gd name="adj" fmla="val 50000"/>
            </a:avLst>
          </a:prstGeom>
          <a:solidFill>
            <a:srgbClr val="EDF0F4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25" name="bar:Conv"/>
          <p:cNvSpPr/>
          <p:nvPr/>
        </p:nvSpPr>
        <p:spPr>
          <a:xfrm>
            <a:off x="6675120" y="3730752"/>
            <a:ext cx="1828800" cy="310896"/>
          </a:xfrm>
          <a:prstGeom prst="roundRect">
            <a:avLst>
              <a:gd name="adj" fmla="val 50000"/>
            </a:avLst>
          </a:prstGeom>
          <a:solidFill>
            <a:srgbClr val="D99A2B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469880" y="3675887"/>
            <a:ext cx="117043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800" b="1" i="0">
                <a:solidFill>
                  <a:srgbClr val="0B2545"/>
                </a:solidFill>
                <a:latin typeface="Calibri"/>
              </a:rPr>
              <a:t>[Conv]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06240" y="4471416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F2933"/>
                </a:solidFill>
                <a:latin typeface="Calibri"/>
              </a:rPr>
              <a:t>Paid ads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06240" y="4764024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5B6776"/>
                </a:solidFill>
                <a:latin typeface="Calibri"/>
              </a:rPr>
              <a:t>wasted spend, tracking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675120" y="4581144"/>
            <a:ext cx="3657600" cy="310896"/>
          </a:xfrm>
          <a:prstGeom prst="roundRect">
            <a:avLst>
              <a:gd name="adj" fmla="val 50000"/>
            </a:avLst>
          </a:prstGeom>
          <a:solidFill>
            <a:srgbClr val="EDF0F4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30" name="bar:Ads"/>
          <p:cNvSpPr/>
          <p:nvPr/>
        </p:nvSpPr>
        <p:spPr>
          <a:xfrm>
            <a:off x="6675120" y="4581144"/>
            <a:ext cx="1828800" cy="310896"/>
          </a:xfrm>
          <a:prstGeom prst="roundRect">
            <a:avLst>
              <a:gd name="adj" fmla="val 50000"/>
            </a:avLst>
          </a:prstGeom>
          <a:solidFill>
            <a:srgbClr val="D99A2B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469880" y="4526280"/>
            <a:ext cx="117043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800" b="1" i="0">
                <a:solidFill>
                  <a:srgbClr val="0B2545"/>
                </a:solidFill>
                <a:latin typeface="Calibri"/>
              </a:rPr>
              <a:t>[Ads]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206240" y="5321808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F2933"/>
                </a:solidFill>
                <a:latin typeface="Calibri"/>
              </a:rPr>
              <a:t>Trust &amp; security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06240" y="5614416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5B6776"/>
                </a:solidFill>
                <a:latin typeface="Calibri"/>
              </a:rPr>
              <a:t>reviews, SSL, privacy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675120" y="5431536"/>
            <a:ext cx="3657600" cy="310896"/>
          </a:xfrm>
          <a:prstGeom prst="roundRect">
            <a:avLst>
              <a:gd name="adj" fmla="val 50000"/>
            </a:avLst>
          </a:prstGeom>
          <a:solidFill>
            <a:srgbClr val="EDF0F4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35" name="bar:Trust"/>
          <p:cNvSpPr/>
          <p:nvPr/>
        </p:nvSpPr>
        <p:spPr>
          <a:xfrm>
            <a:off x="6675120" y="5431536"/>
            <a:ext cx="1828800" cy="310896"/>
          </a:xfrm>
          <a:prstGeom prst="roundRect">
            <a:avLst>
              <a:gd name="adj" fmla="val 50000"/>
            </a:avLst>
          </a:prstGeom>
          <a:solidFill>
            <a:srgbClr val="D99A2B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469880" y="5376672"/>
            <a:ext cx="117043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800" b="1" i="0">
                <a:solidFill>
                  <a:srgbClr val="0B2545"/>
                </a:solidFill>
                <a:latin typeface="Calibri"/>
              </a:rPr>
              <a:t>[Trust]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206240" y="6172200"/>
            <a:ext cx="7434072" cy="18288"/>
          </a:xfrm>
          <a:prstGeom prst="rect">
            <a:avLst/>
          </a:prstGeom>
          <a:solidFill>
            <a:srgbClr val="D5DCE4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206240" y="6217920"/>
            <a:ext cx="7406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B5413A"/>
                </a:solidFill>
                <a:latin typeface="Calibri"/>
              </a:rPr>
              <a:t>Biggest leak: </a:t>
            </a:r>
            <a:r>
              <a:rPr sz="1150" b="0" i="0">
                <a:solidFill>
                  <a:srgbClr val="1F2933"/>
                </a:solidFill>
                <a:latin typeface="Calibri"/>
              </a:rPr>
              <a:t>[Top finding]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457200" cy="54864"/>
          </a:xfrm>
          <a:prstGeom prst="rect">
            <a:avLst/>
          </a:prstGeom>
          <a:solidFill>
            <a:srgbClr val="1A7F86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A7F86"/>
                </a:solidFill>
                <a:latin typeface="Calibri"/>
              </a:rPr>
              <a:t>FINDING #1 · HIGHEST COST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32688"/>
            <a:ext cx="10972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700" b="1" i="0">
                <a:solidFill>
                  <a:srgbClr val="0B2545"/>
                </a:solidFill>
                <a:latin typeface="Calibri"/>
              </a:rPr>
              <a:t>[Top finding]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5B6776"/>
                </a:solidFill>
                <a:latin typeface="Calibri"/>
              </a:rPr>
              <a:t>[Your company]</a:t>
            </a:r>
            <a:r>
              <a:rPr sz="900" b="0" i="0">
                <a:solidFill>
                  <a:srgbClr val="5B6776"/>
                </a:solidFill>
                <a:latin typeface="Calibri"/>
              </a:rPr>
              <a:t> · Audit snapshot for </a:t>
            </a:r>
            <a:r>
              <a:rPr sz="900" b="0" i="0">
                <a:solidFill>
                  <a:srgbClr val="5B6776"/>
                </a:solidFill>
                <a:latin typeface="Calibri"/>
              </a:rPr>
              <a:t>[Prospect name]</a:t>
            </a:r>
            <a:r>
              <a:rPr sz="900" b="0" i="0">
                <a:solidFill>
                  <a:srgbClr val="5B6776"/>
                </a:solidFill>
                <a:latin typeface="Calibri"/>
              </a:rPr>
              <a:t> · </a:t>
            </a:r>
            <a:r>
              <a:rPr sz="900" b="0" i="0">
                <a:solidFill>
                  <a:srgbClr val="5B6776"/>
                </a:solidFill>
                <a:latin typeface="Calibri"/>
              </a:rPr>
              <a:t>[Audit date]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85855" y="6446520"/>
            <a:ext cx="457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5B6776"/>
                </a:solidFill>
                <a:latin typeface="Calibri"/>
              </a:rPr>
              <a:t>3</a:t>
            </a:r>
          </a:p>
        </p:txBody>
      </p:sp>
      <p:sp>
        <p:nvSpPr>
          <p:cNvPr id="7" name="Oval 6"/>
          <p:cNvSpPr/>
          <p:nvPr/>
        </p:nvSpPr>
        <p:spPr>
          <a:xfrm>
            <a:off x="548640" y="1938528"/>
            <a:ext cx="384048" cy="384048"/>
          </a:xfrm>
          <a:prstGeom prst="ellipse">
            <a:avLst/>
          </a:prstGeom>
          <a:solidFill>
            <a:srgbClr val="1A7F86"/>
          </a:solidFill>
          <a:ln>
            <a:noFill/>
          </a:ln>
        </p:spPr>
        <p:txBody>
          <a:bodyPr rtlCol="0" anchor="ctr" lIns="73152" rIns="73152" tIns="36576" bIns="36576" wrap="square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920240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0B2545"/>
                </a:solidFill>
                <a:latin typeface="Calibri"/>
              </a:rPr>
              <a:t>What we found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28600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1F2933"/>
                </a:solidFill>
                <a:latin typeface="Calibri"/>
              </a:rPr>
              <a:t>[Top finding detail]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3310128"/>
            <a:ext cx="384048" cy="384048"/>
          </a:xfrm>
          <a:prstGeom prst="ellipse">
            <a:avLst/>
          </a:prstGeom>
          <a:solidFill>
            <a:srgbClr val="1A7F86"/>
          </a:solidFill>
          <a:ln>
            <a:noFill/>
          </a:ln>
        </p:spPr>
        <p:txBody>
          <a:bodyPr rtlCol="0" anchor="ctr" lIns="73152" rIns="73152" tIns="36576" bIns="36576" wrap="square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3291840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0B2545"/>
                </a:solidFill>
                <a:latin typeface="Calibri"/>
              </a:rPr>
              <a:t>Why it costs you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365760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1F2933"/>
                </a:solidFill>
                <a:latin typeface="Calibri"/>
              </a:rPr>
              <a:t>[Top finding why]</a:t>
            </a:r>
          </a:p>
        </p:txBody>
      </p:sp>
      <p:sp>
        <p:nvSpPr>
          <p:cNvPr id="13" name="Oval 12"/>
          <p:cNvSpPr/>
          <p:nvPr/>
        </p:nvSpPr>
        <p:spPr>
          <a:xfrm>
            <a:off x="548640" y="4681727"/>
            <a:ext cx="384048" cy="384048"/>
          </a:xfrm>
          <a:prstGeom prst="ellipse">
            <a:avLst/>
          </a:prstGeom>
          <a:solidFill>
            <a:srgbClr val="0B2545"/>
          </a:solidFill>
          <a:ln>
            <a:noFill/>
          </a:ln>
        </p:spPr>
        <p:txBody>
          <a:bodyPr rtlCol="0" anchor="ctr" lIns="73152" rIns="73152" tIns="36576" bIns="36576" wrap="square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4663440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0B2545"/>
                </a:solidFill>
                <a:latin typeface="Calibri"/>
              </a:rPr>
              <a:t>The fix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502920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1F2933"/>
                </a:solidFill>
                <a:latin typeface="Calibri"/>
              </a:rPr>
              <a:t>[Top finding fix]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766560" y="1874519"/>
            <a:ext cx="4873752" cy="14630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040880" y="2011680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8FB8BC"/>
                </a:solidFill>
                <a:latin typeface="Calibri"/>
              </a:rPr>
              <a:t>ESTIMATED COST TO YOU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40880" y="2286000"/>
            <a:ext cx="43891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Calibri"/>
              </a:rPr>
              <a:t>[Top finding cost]</a:t>
            </a:r>
            <a:r>
              <a:rPr sz="1600" b="0" i="0">
                <a:solidFill>
                  <a:srgbClr val="C9D3DF"/>
                </a:solidFill>
                <a:latin typeface="Calibri"/>
              </a:rPr>
              <a:t> / month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0880" y="2926080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9FB0C3"/>
                </a:solidFill>
                <a:latin typeface="Calibri"/>
              </a:rPr>
              <a:t>based on the traffic and conversion figures in the audit</a:t>
            </a:r>
          </a:p>
        </p:txBody>
      </p:sp>
      <p:sp>
        <p:nvSpPr>
          <p:cNvPr id="20" name="evidence"/>
          <p:cNvSpPr/>
          <p:nvPr/>
        </p:nvSpPr>
        <p:spPr>
          <a:xfrm>
            <a:off x="6766560" y="3520440"/>
            <a:ext cx="4873752" cy="2697480"/>
          </a:xfrm>
          <a:prstGeom prst="rect">
            <a:avLst/>
          </a:prstGeom>
          <a:solidFill>
            <a:srgbClr val="F4F6F9"/>
          </a:solidFill>
          <a:ln w="12700">
            <a:solidFill>
              <a:srgbClr val="B8C2CE"/>
            </a:solidFill>
            <a:prstDash val="dash"/>
          </a:ln>
        </p:spPr>
        <p:txBody>
          <a:bodyPr rtlCol="0" anchor="ctr" lIns="73152" rIns="73152" tIns="36576" bIns="36576" wrap="square"/>
          <a:lstStyle/>
          <a:p>
            <a:pPr algn="ctr"/>
            <a:r>
              <a:rPr sz="1300" b="1" i="0">
                <a:solidFill>
                  <a:srgbClr val="0B2545"/>
                </a:solidFill>
                <a:latin typeface="Calibri"/>
              </a:rPr>
              <a:t>Evidence image</a:t>
            </a:r>
          </a:p>
          <a:p>
            <a:pPr algn="ctr"/>
            <a:r>
              <a:rPr sz="1100" b="0" i="0">
                <a:solidFill>
                  <a:srgbClr val="5B6776"/>
                </a:solidFill>
                <a:latin typeface="Calibri"/>
              </a:rPr>
              <a:t>drop a screenshot from the audit here</a:t>
            </a:r>
          </a:p>
          <a:p>
            <a:pPr algn="ctr"/>
            <a:r>
              <a:rPr sz="950" b="0" i="0">
                <a:solidFill>
                  <a:srgbClr val="5B6776"/>
                </a:solidFill>
                <a:latin typeface="Calibri"/>
              </a:rPr>
              <a:t>(right-click &gt; Change Picture, or delete this box)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457200" cy="54864"/>
          </a:xfrm>
          <a:prstGeom prst="rect">
            <a:avLst/>
          </a:prstGeom>
          <a:solidFill>
            <a:srgbClr val="1A7F86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A7F86"/>
                </a:solidFill>
                <a:latin typeface="Calibri"/>
              </a:rPr>
              <a:t>ALL FINDINGS AT A GLANCE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32688"/>
            <a:ext cx="10972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700" b="1" i="0">
                <a:solidFill>
                  <a:srgbClr val="0B2545"/>
                </a:solidFill>
                <a:latin typeface="Calibri"/>
              </a:rPr>
              <a:t>Five fixes, ranked by what they cost </a:t>
            </a:r>
            <a:r>
              <a:rPr sz="2700" b="1" i="0">
                <a:solidFill>
                  <a:srgbClr val="0B2545"/>
                </a:solidFill>
                <a:latin typeface="Calibri"/>
              </a:rPr>
              <a:t>[Prospect name]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5B6776"/>
                </a:solidFill>
                <a:latin typeface="Calibri"/>
              </a:rPr>
              <a:t>[Your company]</a:t>
            </a:r>
            <a:r>
              <a:rPr sz="900" b="0" i="0">
                <a:solidFill>
                  <a:srgbClr val="5B6776"/>
                </a:solidFill>
                <a:latin typeface="Calibri"/>
              </a:rPr>
              <a:t> · Audit snapshot for </a:t>
            </a:r>
            <a:r>
              <a:rPr sz="900" b="0" i="0">
                <a:solidFill>
                  <a:srgbClr val="5B6776"/>
                </a:solidFill>
                <a:latin typeface="Calibri"/>
              </a:rPr>
              <a:t>[Prospect name]</a:t>
            </a:r>
            <a:r>
              <a:rPr sz="900" b="0" i="0">
                <a:solidFill>
                  <a:srgbClr val="5B6776"/>
                </a:solidFill>
                <a:latin typeface="Calibri"/>
              </a:rPr>
              <a:t> · </a:t>
            </a:r>
            <a:r>
              <a:rPr sz="900" b="0" i="0">
                <a:solidFill>
                  <a:srgbClr val="5B6776"/>
                </a:solidFill>
                <a:latin typeface="Calibri"/>
              </a:rPr>
              <a:t>[Audit date]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85855" y="6446520"/>
            <a:ext cx="457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5B6776"/>
                </a:solidFill>
                <a:latin typeface="Calibri"/>
              </a:rPr>
              <a:t>4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874519"/>
            <a:ext cx="11091672" cy="41148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874519"/>
            <a:ext cx="36576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#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1874519"/>
            <a:ext cx="576072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Finding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79" y="1874519"/>
            <a:ext cx="128016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03919" y="1874519"/>
            <a:ext cx="128016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Effort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66960" y="1874519"/>
            <a:ext cx="1673351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100" b="1" i="0">
                <a:solidFill>
                  <a:srgbClr val="FFFFFF"/>
                </a:solidFill>
                <a:latin typeface="Calibri"/>
              </a:rPr>
              <a:t>Est. cost / month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3026664"/>
            <a:ext cx="11091672" cy="9144"/>
          </a:xfrm>
          <a:prstGeom prst="rect">
            <a:avLst/>
          </a:prstGeom>
          <a:solidFill>
            <a:srgbClr val="D5DCE4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2286000"/>
            <a:ext cx="365760" cy="7498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 i="0">
                <a:solidFill>
                  <a:srgbClr val="1A7F86"/>
                </a:solidFill>
                <a:latin typeface="Calibri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" y="2286000"/>
            <a:ext cx="5760720" cy="7498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00" b="0" i="0">
                <a:solidFill>
                  <a:srgbClr val="1F2933"/>
                </a:solidFill>
                <a:latin typeface="Calibri"/>
              </a:rPr>
              <a:t>[Finding 1]</a:t>
            </a:r>
          </a:p>
        </p:txBody>
      </p:sp>
      <p:sp>
        <p:nvSpPr>
          <p:cNvPr id="16" name="pill:Impact 1"/>
          <p:cNvSpPr/>
          <p:nvPr/>
        </p:nvSpPr>
        <p:spPr>
          <a:xfrm>
            <a:off x="7040880" y="2496312"/>
            <a:ext cx="1051560" cy="329184"/>
          </a:xfrm>
          <a:prstGeom prst="roundRect">
            <a:avLst>
              <a:gd name="adj" fmla="val 50000"/>
            </a:avLst>
          </a:prstGeom>
          <a:solidFill>
            <a:srgbClr val="D99A2B"/>
          </a:solidFill>
          <a:ln>
            <a:noFill/>
          </a:ln>
        </p:spPr>
        <p:txBody>
          <a:bodyPr rtlCol="0" anchor="ctr" lIns="73152" rIns="73152" tIns="36576" bIns="36576" wrap="square"/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[Impact 1]</a:t>
            </a:r>
          </a:p>
        </p:txBody>
      </p:sp>
      <p:sp>
        <p:nvSpPr>
          <p:cNvPr id="17" name="pill:Effort 1"/>
          <p:cNvSpPr/>
          <p:nvPr/>
        </p:nvSpPr>
        <p:spPr>
          <a:xfrm>
            <a:off x="8503920" y="2496312"/>
            <a:ext cx="1051560" cy="329184"/>
          </a:xfrm>
          <a:prstGeom prst="roundRect">
            <a:avLst>
              <a:gd name="adj" fmla="val 50000"/>
            </a:avLst>
          </a:prstGeom>
          <a:solidFill>
            <a:srgbClr val="D99A2B"/>
          </a:solidFill>
          <a:ln>
            <a:noFill/>
          </a:ln>
        </p:spPr>
        <p:txBody>
          <a:bodyPr rtlCol="0" anchor="ctr" lIns="73152" rIns="73152" tIns="36576" bIns="36576" wrap="square"/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[Effort 1]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966960" y="2286000"/>
            <a:ext cx="1600200" cy="7498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1" i="0">
                <a:solidFill>
                  <a:srgbClr val="0B2545"/>
                </a:solidFill>
                <a:latin typeface="Calibri"/>
              </a:rPr>
              <a:t>[Cost 1]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35808"/>
            <a:ext cx="11091672" cy="749808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48640" y="3776472"/>
            <a:ext cx="11091672" cy="9144"/>
          </a:xfrm>
          <a:prstGeom prst="rect">
            <a:avLst/>
          </a:prstGeom>
          <a:solidFill>
            <a:srgbClr val="D5DCE4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035808"/>
            <a:ext cx="365760" cy="7498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 i="0">
                <a:solidFill>
                  <a:srgbClr val="1A7F86"/>
                </a:solidFill>
                <a:latin typeface="Calibri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280" y="3035808"/>
            <a:ext cx="5760720" cy="7498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00" b="0" i="0">
                <a:solidFill>
                  <a:srgbClr val="1F2933"/>
                </a:solidFill>
                <a:latin typeface="Calibri"/>
              </a:rPr>
              <a:t>[Finding 2]</a:t>
            </a:r>
          </a:p>
        </p:txBody>
      </p:sp>
      <p:sp>
        <p:nvSpPr>
          <p:cNvPr id="23" name="pill:Impact 2"/>
          <p:cNvSpPr/>
          <p:nvPr/>
        </p:nvSpPr>
        <p:spPr>
          <a:xfrm>
            <a:off x="7040880" y="3246120"/>
            <a:ext cx="1051560" cy="329184"/>
          </a:xfrm>
          <a:prstGeom prst="roundRect">
            <a:avLst>
              <a:gd name="adj" fmla="val 50000"/>
            </a:avLst>
          </a:prstGeom>
          <a:solidFill>
            <a:srgbClr val="D99A2B"/>
          </a:solidFill>
          <a:ln>
            <a:noFill/>
          </a:ln>
        </p:spPr>
        <p:txBody>
          <a:bodyPr rtlCol="0" anchor="ctr" lIns="73152" rIns="73152" tIns="36576" bIns="36576" wrap="square"/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[Impact 2]</a:t>
            </a:r>
          </a:p>
        </p:txBody>
      </p:sp>
      <p:sp>
        <p:nvSpPr>
          <p:cNvPr id="24" name="pill:Effort 2"/>
          <p:cNvSpPr/>
          <p:nvPr/>
        </p:nvSpPr>
        <p:spPr>
          <a:xfrm>
            <a:off x="8503920" y="3246120"/>
            <a:ext cx="1051560" cy="329184"/>
          </a:xfrm>
          <a:prstGeom prst="roundRect">
            <a:avLst>
              <a:gd name="adj" fmla="val 50000"/>
            </a:avLst>
          </a:prstGeom>
          <a:solidFill>
            <a:srgbClr val="D99A2B"/>
          </a:solidFill>
          <a:ln>
            <a:noFill/>
          </a:ln>
        </p:spPr>
        <p:txBody>
          <a:bodyPr rtlCol="0" anchor="ctr" lIns="73152" rIns="73152" tIns="36576" bIns="36576" wrap="square"/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[Effort 2]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966960" y="3035808"/>
            <a:ext cx="1600200" cy="7498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1" i="0">
                <a:solidFill>
                  <a:srgbClr val="0B2545"/>
                </a:solidFill>
                <a:latin typeface="Calibri"/>
              </a:rPr>
              <a:t>[Cost 2]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4526279"/>
            <a:ext cx="11091672" cy="9144"/>
          </a:xfrm>
          <a:prstGeom prst="rect">
            <a:avLst/>
          </a:prstGeom>
          <a:solidFill>
            <a:srgbClr val="D5DCE4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" y="3785615"/>
            <a:ext cx="365760" cy="7498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 i="0">
                <a:solidFill>
                  <a:srgbClr val="1A7F86"/>
                </a:solidFill>
                <a:latin typeface="Calibri"/>
              </a:rPr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97280" y="3785615"/>
            <a:ext cx="5760720" cy="7498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00" b="0" i="0">
                <a:solidFill>
                  <a:srgbClr val="1F2933"/>
                </a:solidFill>
                <a:latin typeface="Calibri"/>
              </a:rPr>
              <a:t>[Finding 3]</a:t>
            </a:r>
          </a:p>
        </p:txBody>
      </p:sp>
      <p:sp>
        <p:nvSpPr>
          <p:cNvPr id="29" name="pill:Impact 3"/>
          <p:cNvSpPr/>
          <p:nvPr/>
        </p:nvSpPr>
        <p:spPr>
          <a:xfrm>
            <a:off x="7040880" y="3995928"/>
            <a:ext cx="1051560" cy="329184"/>
          </a:xfrm>
          <a:prstGeom prst="roundRect">
            <a:avLst>
              <a:gd name="adj" fmla="val 50000"/>
            </a:avLst>
          </a:prstGeom>
          <a:solidFill>
            <a:srgbClr val="D99A2B"/>
          </a:solidFill>
          <a:ln>
            <a:noFill/>
          </a:ln>
        </p:spPr>
        <p:txBody>
          <a:bodyPr rtlCol="0" anchor="ctr" lIns="73152" rIns="73152" tIns="36576" bIns="36576" wrap="square"/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[Impact 3]</a:t>
            </a:r>
          </a:p>
        </p:txBody>
      </p:sp>
      <p:sp>
        <p:nvSpPr>
          <p:cNvPr id="30" name="pill:Effort 3"/>
          <p:cNvSpPr/>
          <p:nvPr/>
        </p:nvSpPr>
        <p:spPr>
          <a:xfrm>
            <a:off x="8503920" y="3995928"/>
            <a:ext cx="1051560" cy="329184"/>
          </a:xfrm>
          <a:prstGeom prst="roundRect">
            <a:avLst>
              <a:gd name="adj" fmla="val 50000"/>
            </a:avLst>
          </a:prstGeom>
          <a:solidFill>
            <a:srgbClr val="D99A2B"/>
          </a:solidFill>
          <a:ln>
            <a:noFill/>
          </a:ln>
        </p:spPr>
        <p:txBody>
          <a:bodyPr rtlCol="0" anchor="ctr" lIns="73152" rIns="73152" tIns="36576" bIns="36576" wrap="square"/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[Effort 3]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966960" y="3785615"/>
            <a:ext cx="1600200" cy="7498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1" i="0">
                <a:solidFill>
                  <a:srgbClr val="0B2545"/>
                </a:solidFill>
                <a:latin typeface="Calibri"/>
              </a:rPr>
              <a:t>[Cost 3]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535424"/>
            <a:ext cx="11091672" cy="749808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48640" y="5276088"/>
            <a:ext cx="11091672" cy="9144"/>
          </a:xfrm>
          <a:prstGeom prst="rect">
            <a:avLst/>
          </a:prstGeom>
          <a:solidFill>
            <a:srgbClr val="D5DCE4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" y="4535424"/>
            <a:ext cx="365760" cy="7498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 i="0">
                <a:solidFill>
                  <a:srgbClr val="1A7F86"/>
                </a:solidFill>
                <a:latin typeface="Calibri"/>
              </a:rPr>
              <a:t>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97280" y="4535424"/>
            <a:ext cx="5760720" cy="7498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00" b="0" i="0">
                <a:solidFill>
                  <a:srgbClr val="1F2933"/>
                </a:solidFill>
                <a:latin typeface="Calibri"/>
              </a:rPr>
              <a:t>[Finding 4]</a:t>
            </a:r>
          </a:p>
        </p:txBody>
      </p:sp>
      <p:sp>
        <p:nvSpPr>
          <p:cNvPr id="36" name="pill:Impact 4"/>
          <p:cNvSpPr/>
          <p:nvPr/>
        </p:nvSpPr>
        <p:spPr>
          <a:xfrm>
            <a:off x="7040880" y="4745736"/>
            <a:ext cx="1051560" cy="329184"/>
          </a:xfrm>
          <a:prstGeom prst="roundRect">
            <a:avLst>
              <a:gd name="adj" fmla="val 50000"/>
            </a:avLst>
          </a:prstGeom>
          <a:solidFill>
            <a:srgbClr val="D99A2B"/>
          </a:solidFill>
          <a:ln>
            <a:noFill/>
          </a:ln>
        </p:spPr>
        <p:txBody>
          <a:bodyPr rtlCol="0" anchor="ctr" lIns="73152" rIns="73152" tIns="36576" bIns="36576" wrap="square"/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[Impact 4]</a:t>
            </a:r>
          </a:p>
        </p:txBody>
      </p:sp>
      <p:sp>
        <p:nvSpPr>
          <p:cNvPr id="37" name="pill:Effort 4"/>
          <p:cNvSpPr/>
          <p:nvPr/>
        </p:nvSpPr>
        <p:spPr>
          <a:xfrm>
            <a:off x="8503920" y="4745736"/>
            <a:ext cx="1051560" cy="329184"/>
          </a:xfrm>
          <a:prstGeom prst="roundRect">
            <a:avLst>
              <a:gd name="adj" fmla="val 50000"/>
            </a:avLst>
          </a:prstGeom>
          <a:solidFill>
            <a:srgbClr val="D99A2B"/>
          </a:solidFill>
          <a:ln>
            <a:noFill/>
          </a:ln>
        </p:spPr>
        <p:txBody>
          <a:bodyPr rtlCol="0" anchor="ctr" lIns="73152" rIns="73152" tIns="36576" bIns="36576" wrap="square"/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[Effort 4]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966960" y="4535424"/>
            <a:ext cx="1600200" cy="7498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1" i="0">
                <a:solidFill>
                  <a:srgbClr val="0B2545"/>
                </a:solidFill>
                <a:latin typeface="Calibri"/>
              </a:rPr>
              <a:t>[Cost 4]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6025896"/>
            <a:ext cx="11091672" cy="9144"/>
          </a:xfrm>
          <a:prstGeom prst="rect">
            <a:avLst/>
          </a:prstGeom>
          <a:solidFill>
            <a:srgbClr val="D5DCE4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" y="5285231"/>
            <a:ext cx="365760" cy="7498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 i="0">
                <a:solidFill>
                  <a:srgbClr val="1A7F86"/>
                </a:solidFill>
                <a:latin typeface="Calibri"/>
              </a:rPr>
              <a:t>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97280" y="5285231"/>
            <a:ext cx="5760720" cy="7498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00" b="0" i="0">
                <a:solidFill>
                  <a:srgbClr val="1F2933"/>
                </a:solidFill>
                <a:latin typeface="Calibri"/>
              </a:rPr>
              <a:t>[Finding 5]</a:t>
            </a:r>
          </a:p>
        </p:txBody>
      </p:sp>
      <p:sp>
        <p:nvSpPr>
          <p:cNvPr id="42" name="pill:Impact 5"/>
          <p:cNvSpPr/>
          <p:nvPr/>
        </p:nvSpPr>
        <p:spPr>
          <a:xfrm>
            <a:off x="7040880" y="5495544"/>
            <a:ext cx="1051560" cy="329184"/>
          </a:xfrm>
          <a:prstGeom prst="roundRect">
            <a:avLst>
              <a:gd name="adj" fmla="val 50000"/>
            </a:avLst>
          </a:prstGeom>
          <a:solidFill>
            <a:srgbClr val="D99A2B"/>
          </a:solidFill>
          <a:ln>
            <a:noFill/>
          </a:ln>
        </p:spPr>
        <p:txBody>
          <a:bodyPr rtlCol="0" anchor="ctr" lIns="73152" rIns="73152" tIns="36576" bIns="36576" wrap="square"/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[Impact 5]</a:t>
            </a:r>
          </a:p>
        </p:txBody>
      </p:sp>
      <p:sp>
        <p:nvSpPr>
          <p:cNvPr id="43" name="pill:Effort 5"/>
          <p:cNvSpPr/>
          <p:nvPr/>
        </p:nvSpPr>
        <p:spPr>
          <a:xfrm>
            <a:off x="8503920" y="5495544"/>
            <a:ext cx="1051560" cy="329184"/>
          </a:xfrm>
          <a:prstGeom prst="roundRect">
            <a:avLst>
              <a:gd name="adj" fmla="val 50000"/>
            </a:avLst>
          </a:prstGeom>
          <a:solidFill>
            <a:srgbClr val="D99A2B"/>
          </a:solidFill>
          <a:ln>
            <a:noFill/>
          </a:ln>
        </p:spPr>
        <p:txBody>
          <a:bodyPr rtlCol="0" anchor="ctr" lIns="73152" rIns="73152" tIns="36576" bIns="36576" wrap="square"/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[Effort 5]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966960" y="5285231"/>
            <a:ext cx="1600200" cy="7498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1" i="0">
                <a:solidFill>
                  <a:srgbClr val="0B2545"/>
                </a:solidFill>
                <a:latin typeface="Calibri"/>
              </a:rPr>
              <a:t>[Cost 5]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8640" y="612648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 i="0">
                <a:solidFill>
                  <a:srgbClr val="5B6776"/>
                </a:solidFill>
                <a:latin typeface="Calibri"/>
              </a:rPr>
              <a:t>Total estimated: </a:t>
            </a:r>
            <a:r>
              <a:rPr sz="1150" b="1" i="0">
                <a:solidFill>
                  <a:srgbClr val="0B2545"/>
                </a:solidFill>
                <a:latin typeface="Calibri"/>
              </a:rPr>
              <a:t>[Monthly cost]</a:t>
            </a:r>
            <a:r>
              <a:rPr sz="1150" b="0" i="0">
                <a:solidFill>
                  <a:srgbClr val="5B6776"/>
                </a:solidFill>
                <a:latin typeface="Calibri"/>
              </a:rPr>
              <a:t> a month. Full detail for all </a:t>
            </a:r>
            <a:r>
              <a:rPr sz="1150" b="0" i="0">
                <a:solidFill>
                  <a:srgbClr val="5B6776"/>
                </a:solidFill>
                <a:latin typeface="Calibri"/>
              </a:rPr>
              <a:t>[Issues found]</a:t>
            </a:r>
            <a:r>
              <a:rPr sz="1150" b="0" i="0">
                <a:solidFill>
                  <a:srgbClr val="5B6776"/>
                </a:solidFill>
                <a:latin typeface="Calibri"/>
              </a:rPr>
              <a:t> issues is in the </a:t>
            </a:r>
            <a:r>
              <a:rPr sz="1150" b="0" i="0">
                <a:solidFill>
                  <a:srgbClr val="5B6776"/>
                </a:solidFill>
                <a:latin typeface="Calibri"/>
              </a:rPr>
              <a:t>[Report pages]</a:t>
            </a:r>
            <a:r>
              <a:rPr sz="1150" b="0" i="0">
                <a:solidFill>
                  <a:srgbClr val="5B6776"/>
                </a:solidFill>
                <a:latin typeface="Calibri"/>
              </a:rPr>
              <a:t>-page report.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457200" cy="54864"/>
          </a:xfrm>
          <a:prstGeom prst="rect">
            <a:avLst/>
          </a:prstGeom>
          <a:solidFill>
            <a:srgbClr val="1A7F86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A7F86"/>
                </a:solidFill>
                <a:latin typeface="Calibri"/>
              </a:rPr>
              <a:t>WHAT WE WOULD DO FIRST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32688"/>
            <a:ext cx="10972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700" b="1" i="0">
                <a:solidFill>
                  <a:srgbClr val="0B2545"/>
                </a:solidFill>
                <a:latin typeface="Calibri"/>
              </a:rPr>
              <a:t>A 30-day plan to win back </a:t>
            </a:r>
            <a:r>
              <a:rPr sz="2700" b="1" i="0">
                <a:solidFill>
                  <a:srgbClr val="0B2545"/>
                </a:solidFill>
                <a:latin typeface="Calibri"/>
              </a:rPr>
              <a:t>[Monthly cost]</a:t>
            </a:r>
            <a:r>
              <a:rPr sz="2700" b="1" i="0">
                <a:solidFill>
                  <a:srgbClr val="0B2545"/>
                </a:solidFill>
                <a:latin typeface="Calibri"/>
              </a:rPr>
              <a:t> a month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5B6776"/>
                </a:solidFill>
                <a:latin typeface="Calibri"/>
              </a:rPr>
              <a:t>[Your company]</a:t>
            </a:r>
            <a:r>
              <a:rPr sz="900" b="0" i="0">
                <a:solidFill>
                  <a:srgbClr val="5B6776"/>
                </a:solidFill>
                <a:latin typeface="Calibri"/>
              </a:rPr>
              <a:t> · Audit snapshot for </a:t>
            </a:r>
            <a:r>
              <a:rPr sz="900" b="0" i="0">
                <a:solidFill>
                  <a:srgbClr val="5B6776"/>
                </a:solidFill>
                <a:latin typeface="Calibri"/>
              </a:rPr>
              <a:t>[Prospect name]</a:t>
            </a:r>
            <a:r>
              <a:rPr sz="900" b="0" i="0">
                <a:solidFill>
                  <a:srgbClr val="5B6776"/>
                </a:solidFill>
                <a:latin typeface="Calibri"/>
              </a:rPr>
              <a:t> · </a:t>
            </a:r>
            <a:r>
              <a:rPr sz="900" b="0" i="0">
                <a:solidFill>
                  <a:srgbClr val="5B6776"/>
                </a:solidFill>
                <a:latin typeface="Calibri"/>
              </a:rPr>
              <a:t>[Audit date]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85855" y="6446520"/>
            <a:ext cx="457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5B6776"/>
                </a:solidFill>
                <a:latin typeface="Calibri"/>
              </a:rPr>
              <a:t>5</a:t>
            </a:r>
          </a:p>
        </p:txBody>
      </p:sp>
      <p:sp>
        <p:nvSpPr>
          <p:cNvPr id="7" name="Pentagon 6"/>
          <p:cNvSpPr/>
          <p:nvPr/>
        </p:nvSpPr>
        <p:spPr>
          <a:xfrm>
            <a:off x="548640" y="1920240"/>
            <a:ext cx="3584448" cy="548640"/>
          </a:xfrm>
          <a:prstGeom prst="homePlate">
            <a:avLst/>
          </a:prstGeom>
          <a:solidFill>
            <a:srgbClr val="1A7F86"/>
          </a:solidFill>
          <a:ln>
            <a:noFill/>
          </a:ln>
        </p:spPr>
        <p:txBody>
          <a:bodyPr rtlCol="0" anchor="ctr" lIns="73152" rIns="73152" tIns="36576" bIns="36576" wrap="square"/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WEEK 1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606040"/>
            <a:ext cx="3584448" cy="224028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788920"/>
            <a:ext cx="3154680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F2933"/>
                </a:solidFill>
                <a:latin typeface="Calibri"/>
              </a:rPr>
              <a:t>[Week 1 action]</a:t>
            </a:r>
          </a:p>
        </p:txBody>
      </p:sp>
      <p:sp>
        <p:nvSpPr>
          <p:cNvPr id="10" name="Pentagon 9"/>
          <p:cNvSpPr/>
          <p:nvPr/>
        </p:nvSpPr>
        <p:spPr>
          <a:xfrm>
            <a:off x="4315968" y="1920240"/>
            <a:ext cx="3584448" cy="548640"/>
          </a:xfrm>
          <a:prstGeom prst="homePlate">
            <a:avLst/>
          </a:prstGeom>
          <a:solidFill>
            <a:srgbClr val="1A7F86"/>
          </a:solidFill>
          <a:ln>
            <a:noFill/>
          </a:ln>
        </p:spPr>
        <p:txBody>
          <a:bodyPr rtlCol="0" anchor="ctr" lIns="73152" rIns="73152" tIns="36576" bIns="36576" wrap="square"/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WEEKS 2–3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15968" y="2606040"/>
            <a:ext cx="3584448" cy="224028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4568" y="2788920"/>
            <a:ext cx="3154680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F2933"/>
                </a:solidFill>
                <a:latin typeface="Calibri"/>
              </a:rPr>
              <a:t>[Weeks 2-3 action]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83296" y="1920240"/>
            <a:ext cx="3584448" cy="5486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rtlCol="0" anchor="ctr" lIns="73152" rIns="73152" tIns="36576" bIns="36576" wrap="square"/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WEEK 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83296" y="2606040"/>
            <a:ext cx="3584448" cy="224028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1896" y="2788920"/>
            <a:ext cx="3154680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F2933"/>
                </a:solidFill>
                <a:latin typeface="Calibri"/>
              </a:rPr>
              <a:t>[Week 4 action]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5074920"/>
            <a:ext cx="11091672" cy="1097280"/>
          </a:xfrm>
          <a:prstGeom prst="rect">
            <a:avLst/>
          </a:prstGeom>
          <a:solidFill>
            <a:srgbClr val="E3F1F2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5212080"/>
            <a:ext cx="201168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0B2545"/>
                </a:solidFill>
                <a:latin typeface="Calibri"/>
              </a:rPr>
              <a:t>Expected result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26080" y="5212080"/>
            <a:ext cx="85039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0">
                <a:solidFill>
                  <a:srgbClr val="1F2933"/>
                </a:solidFill>
                <a:latin typeface="Calibri"/>
              </a:rPr>
              <a:t>[Plan outcome]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A7F86"/>
          </a:solidFill>
          <a:ln>
            <a:noFill/>
          </a:ln>
        </p:spPr>
        <p:txBody>
          <a:bodyPr rtlCol="0" anchor="ctr" lIns="73152" rIns="73152" tIns="36576" bIns="36576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8FB8BC"/>
                </a:solidFill>
                <a:latin typeface="Calibri"/>
              </a:rPr>
              <a:t>NEXT STEP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80160"/>
            <a:ext cx="6949440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800" b="1" i="0">
                <a:solidFill>
                  <a:srgbClr val="FFFFFF"/>
                </a:solidFill>
                <a:latin typeface="Calibri"/>
              </a:rPr>
              <a:t>Want the full </a:t>
            </a:r>
            <a:r>
              <a:rPr sz="3800" b="1" i="0">
                <a:solidFill>
                  <a:srgbClr val="FFFFFF"/>
                </a:solidFill>
                <a:latin typeface="Calibri"/>
              </a:rPr>
              <a:t>[Report pages]</a:t>
            </a:r>
            <a:r>
              <a:rPr sz="3800" b="1" i="0">
                <a:solidFill>
                  <a:srgbClr val="FFFFFF"/>
                </a:solidFill>
                <a:latin typeface="Calibri"/>
              </a:rPr>
              <a:t>-page audit for </a:t>
            </a:r>
            <a:r>
              <a:rPr sz="3800" b="1" i="0">
                <a:solidFill>
                  <a:srgbClr val="FFFFFF"/>
                </a:solidFill>
                <a:latin typeface="Calibri"/>
              </a:rPr>
              <a:t>[Prospect name]</a:t>
            </a:r>
            <a:r>
              <a:rPr sz="3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154680"/>
            <a:ext cx="64008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C9D3DF"/>
                </a:solidFill>
                <a:latin typeface="Calibri"/>
              </a:rPr>
              <a:t>Book a 15-minute call. We'll walk through the top three fixes, and you keep the report either way.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4343400"/>
            <a:ext cx="3931920" cy="640080"/>
          </a:xfrm>
          <a:prstGeom prst="roundRect">
            <a:avLst>
              <a:gd name="adj" fmla="val 50000"/>
            </a:avLst>
          </a:prstGeom>
          <a:solidFill>
            <a:srgbClr val="1A7F86"/>
          </a:solidFill>
          <a:ln>
            <a:noFill/>
          </a:ln>
        </p:spPr>
        <p:txBody>
          <a:bodyPr rtlCol="0" anchor="ctr" lIns="73152" rIns="73152" tIns="36576" bIns="36576" wrap="square"/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Book a call  →  </a:t>
            </a:r>
            <a:r>
              <a:rPr sz="1400" b="1" i="0">
                <a:solidFill>
                  <a:srgbClr val="FFFFFF"/>
                </a:solidFill>
                <a:latin typeface="Calibri"/>
              </a:rPr>
              <a:t>[Booking link]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5303520"/>
            <a:ext cx="64008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9FB0C3"/>
                </a:solidFill>
                <a:latin typeface="Calibri"/>
              </a:rPr>
              <a:t>[Your name]</a:t>
            </a:r>
            <a:r>
              <a:rPr sz="1300" b="0" i="0">
                <a:solidFill>
                  <a:srgbClr val="9FB0C3"/>
                </a:solidFill>
                <a:latin typeface="Calibri"/>
              </a:rPr>
              <a:t>  ·  </a:t>
            </a:r>
            <a:r>
              <a:rPr sz="1300" b="0" i="0">
                <a:solidFill>
                  <a:srgbClr val="9FB0C3"/>
                </a:solidFill>
                <a:latin typeface="Calibri"/>
              </a:rPr>
              <a:t>[Your company]</a:t>
            </a:r>
          </a:p>
          <a:p>
            <a:pPr algn="l"/>
            <a:r>
              <a:rPr sz="1300" b="0" i="0">
                <a:solidFill>
                  <a:srgbClr val="9FB0C3"/>
                </a:solidFill>
                <a:latin typeface="Calibri"/>
              </a:rPr>
              <a:t>[Your email]</a:t>
            </a:r>
          </a:p>
        </p:txBody>
      </p:sp>
      <p:sp>
        <p:nvSpPr>
          <p:cNvPr id="8" name="qr"/>
          <p:cNvSpPr/>
          <p:nvPr/>
        </p:nvSpPr>
        <p:spPr>
          <a:xfrm>
            <a:off x="8778240" y="1463040"/>
            <a:ext cx="2651760" cy="2651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 lIns="73152" rIns="73152" tIns="36576" bIns="36576" wrap="square"/>
          <a:lstStyle/>
          <a:p>
            <a:pPr algn="ctr"/>
            <a:r>
              <a:rPr sz="1400" b="1" i="0">
                <a:solidFill>
                  <a:srgbClr val="0B2545"/>
                </a:solidFill>
                <a:latin typeface="Calibri"/>
              </a:rPr>
              <a:t>QR code</a:t>
            </a:r>
          </a:p>
          <a:p>
            <a:pPr algn="ctr"/>
            <a:r>
              <a:rPr sz="1000" b="0" i="0">
                <a:solidFill>
                  <a:srgbClr val="5B6776"/>
                </a:solidFill>
                <a:latin typeface="Calibri"/>
              </a:rPr>
              <a:t>paste your booking-link QR here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78240" y="4251960"/>
            <a:ext cx="2651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 i="0">
                <a:solidFill>
                  <a:srgbClr val="8FB8BC"/>
                </a:solidFill>
                <a:latin typeface="Calibri"/>
              </a:rPr>
              <a:t>Scan to book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46520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8EA2B8"/>
                </a:solidFill>
                <a:latin typeface="Calibri"/>
              </a:rPr>
              <a:t>[Your company]</a:t>
            </a:r>
            <a:r>
              <a:rPr sz="900" b="0" i="0">
                <a:solidFill>
                  <a:srgbClr val="8EA2B8"/>
                </a:solidFill>
                <a:latin typeface="Calibri"/>
              </a:rPr>
              <a:t> · Audit snapshot for </a:t>
            </a:r>
            <a:r>
              <a:rPr sz="900" b="0" i="0">
                <a:solidFill>
                  <a:srgbClr val="8EA2B8"/>
                </a:solidFill>
                <a:latin typeface="Calibri"/>
              </a:rPr>
              <a:t>[Prospect name]</a:t>
            </a:r>
            <a:r>
              <a:rPr sz="900" b="0" i="0">
                <a:solidFill>
                  <a:srgbClr val="8EA2B8"/>
                </a:solidFill>
                <a:latin typeface="Calibri"/>
              </a:rPr>
              <a:t> · </a:t>
            </a:r>
            <a:r>
              <a:rPr sz="900" b="0" i="0">
                <a:solidFill>
                  <a:srgbClr val="8EA2B8"/>
                </a:solidFill>
                <a:latin typeface="Calibri"/>
              </a:rPr>
              <a:t>[Audit date]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85855" y="6446520"/>
            <a:ext cx="457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8EA2B8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